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8" r:id="rId6"/>
    <p:sldId id="287" r:id="rId7"/>
    <p:sldId id="288" r:id="rId8"/>
    <p:sldId id="289" r:id="rId9"/>
    <p:sldId id="290" r:id="rId10"/>
    <p:sldId id="291" r:id="rId11"/>
    <p:sldId id="296" r:id="rId12"/>
    <p:sldId id="297" r:id="rId13"/>
    <p:sldId id="298" r:id="rId14"/>
    <p:sldId id="269" r:id="rId15"/>
  </p:sldIdLst>
  <p:sldSz cx="12192000" cy="6858000"/>
  <p:notesSz cx="7104063" cy="10234613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91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pPr rtl="0"/>
            <a:fld id="{A79570A7-61B4-4947-9AB6-09C34E7B5431}" type="datetime1">
              <a:rPr lang="pt-BR" smtClean="0"/>
              <a:t>21/06/2023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pPr rtl="0"/>
            <a:fld id="{0831430A-4AA4-45C8-AC23-CD6B61C41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pPr rtl="0"/>
            <a:fld id="{AE2B3A3E-896F-4356-A365-91BFCAA42630}" type="datetime1">
              <a:rPr lang="pt-BR" noProof="0" smtClean="0"/>
              <a:t>21/06/2023</a:t>
            </a:fld>
            <a:endParaRPr lang="pt-BR" noProof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pPr rtl="0"/>
            <a:fld id="{1734D747-9380-41EE-9946-EC9EC0CA5D1E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935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870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5186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578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43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838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132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8276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0472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3022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701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orma livre: Forma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noProof="0"/>
              </a:p>
            </p:txBody>
          </p:sp>
          <p:sp>
            <p:nvSpPr>
              <p:cNvPr id="16" name="Forma livre: Forma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noProof="0"/>
              </a:p>
            </p:txBody>
          </p:sp>
          <p:sp>
            <p:nvSpPr>
              <p:cNvPr id="17" name="Triângulo Reto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noProof="0"/>
              </a:p>
            </p:txBody>
          </p:sp>
          <p:sp>
            <p:nvSpPr>
              <p:cNvPr id="18" name="Triângulo Reto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noProof="0"/>
              </a:p>
            </p:txBody>
          </p:sp>
          <p:sp>
            <p:nvSpPr>
              <p:cNvPr id="19" name="Triângulo Reto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noProof="0"/>
              </a:p>
            </p:txBody>
          </p:sp>
          <p:sp>
            <p:nvSpPr>
              <p:cNvPr id="20" name="Forma livre: Forma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noProof="0"/>
              </a:p>
            </p:txBody>
          </p:sp>
        </p:grpSp>
        <p:sp>
          <p:nvSpPr>
            <p:cNvPr id="9" name="Forma livre: Forma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BR" noProof="0"/>
            </a:p>
          </p:txBody>
        </p:sp>
        <p:sp>
          <p:nvSpPr>
            <p:cNvPr id="11" name="Forma livre: Forma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grpSp>
          <p:nvGrpSpPr>
            <p:cNvPr id="12" name="Grupo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orma livre: Forma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noProof="0"/>
              </a:p>
            </p:txBody>
          </p:sp>
          <p:sp>
            <p:nvSpPr>
              <p:cNvPr id="14" name="Forma livre: Forma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noProof="0"/>
              </a:p>
            </p:txBody>
          </p:sp>
        </p:grp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pt-BR" noProof="0"/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rtl="0"/>
            <a:r>
              <a:rPr lang="pt-BR" noProof="0"/>
              <a:t>Clique para editar o estilo de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ia 5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8" name="Forma livre: Forma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pt-BR" noProof="0"/>
              <a:t>Clique para editar o estilo de título Mestre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17" name="Forma livre: Forma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tângulo: Canto Único Recortado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3" name="Retângulo: Canto Único Recortado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20" name="Espaço Reservado para Imagem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1" name="Espaço Reservado para Imagem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2" name="Espaço Reservado para Imagem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3" name="Espaço Reservado para Imagem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4" name="Espaço Reservado para Imagem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6" name="Espaço Reservado para Texto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27" name="Espaço Reservado para Texto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28" name="Espaço Reservado para Texto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29" name="Espaço Reservado para Texto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30" name="Espaço Reservado para Texto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orma livre: Forma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+ 3 Seçõe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8" name="Forma livre: Forma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pt-BR" noProof="0"/>
              <a:t>Clique para editar o estilo de título Mestre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17" name="Forma livre: Forma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tângulo: Canto Único Recortado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3" name="Retângulo: Canto Único Recortado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26" name="Espaço Reservado para Texto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35" name="Forma livre: Forma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13" name="Espaço Reservado para Imagem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r>
              <a:rPr lang="pt-BR" noProof="0"/>
              <a:t>Inserir imagem</a:t>
            </a:r>
          </a:p>
        </p:txBody>
      </p:sp>
      <p:sp>
        <p:nvSpPr>
          <p:cNvPr id="36" name="Espaço Reservado para Texto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37" name="Espaço Reservado para Texto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+ text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8" name="Forma livre: Forma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pt-BR" noProof="0"/>
              <a:t>Clique para editar o estilo de título Mestre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17" name="Forma livre: Forma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tângulo: Canto Único Recortado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3" name="Retângulo: Canto Único Recortado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26" name="Espaço Reservado para Texto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35" name="Forma livre: Forma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13" name="Espaço Reservado para Imagem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r>
              <a:rPr lang="pt-BR" noProof="0"/>
              <a:t>Inserir imagem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8" name="Forma livre: Forma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pt-BR" noProof="0"/>
              <a:t>Clique para editar o estilo de título Mestre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17" name="Forma livre: Forma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tângulo: Canto Único Recortado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3" name="Retângulo: Canto Único Recortado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35" name="Forma livre: Forma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20" name="Espaço Reservado para Imagem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1" name="Espaço Reservado para Texto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43366" y="1444649"/>
            <a:ext cx="3365063" cy="4579079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8" name="Forma livre: Forma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pt-BR" noProof="0"/>
              <a:t>Clique para editar o estilo de título Mestre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17" name="Forma livre: Forma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tângulo: Canto Único Recortado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3" name="Retângulo: Canto Único Recortado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35" name="Forma livre: Forma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21" name="Espaço Reservado para Texto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43366" y="1444649"/>
            <a:ext cx="3365063" cy="4579079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22" name="Espaço Reservado para Conteúdo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964290" y="1444649"/>
            <a:ext cx="7694310" cy="4579079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9" name="Forma livre: Forma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20" name="Forma livre: Forma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21" name="Forma livre: Forma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2" name="Forma livre: Forma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orma livre: Forma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26" name="Forma livre: Forma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30" name="Forma livre: Forma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31" name="Espaço Reservado para o Número do Slide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igad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5" name="Forma livre: Forma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6" name="Forma livre: Forma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0" name="Forma livre: Forma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Triângulo Reto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18" name="Triângulo Reto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19" name="Triângulo Reto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pt-BR" noProof="0"/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iga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5" name="Forma livre: Forma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6" name="Forma livre: Forma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0" name="Forma livre: Forma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pt-BR" noProof="0"/>
              <a:t>Obrigado</a:t>
            </a:r>
          </a:p>
        </p:txBody>
      </p:sp>
      <p:sp>
        <p:nvSpPr>
          <p:cNvPr id="35" name="Forma livre: Forma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32" name="Forma livre: Forma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30" name="Forma livre: Forma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9" name="Forma livre: Forma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0" name="Triângulo Reto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1" name="Forma livre: Forma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3" name="Forma livre: Forma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4" name="Forma livre: Forma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5" name="Forma livre: Forma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orma livre: Forma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18" name="Forma livre: Forma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orma livre: Forma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21" name="Forma livre: Forma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rtl="0"/>
            <a:r>
              <a:rPr lang="pt-BR" noProof="0"/>
              <a:t>Editar estilos de texto Mestre</a:t>
            </a:r>
          </a:p>
        </p:txBody>
      </p:sp>
      <p:sp>
        <p:nvSpPr>
          <p:cNvPr id="22" name="Espaço Reservado para o Número do Slide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pt-BR" noProof="0"/>
              <a:t>Título da Seção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34" name="Forma livre: Forma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24" name="Forma livre: Forma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5" name="Forma livre: Forma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orma livre: Forma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BR" noProof="0"/>
            </a:p>
          </p:txBody>
        </p:sp>
        <p:sp>
          <p:nvSpPr>
            <p:cNvPr id="28" name="Forma livre: Forma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BR" noProof="0"/>
            </a:p>
          </p:txBody>
        </p:sp>
      </p:grpSp>
      <p:sp>
        <p:nvSpPr>
          <p:cNvPr id="29" name="Forma livre: Forma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30" name="Forma livre: Forma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grpSp>
        <p:nvGrpSpPr>
          <p:cNvPr id="31" name="Grupo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orma livre: Forma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33" name="Forma livre: Forma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pt-BR" noProof="0"/>
              <a:t>Título da Seção 01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rtl="0"/>
            <a:r>
              <a:rPr lang="pt-BR" noProof="0"/>
              <a:t>Editar estilos de texto Mestre</a:t>
            </a:r>
          </a:p>
        </p:txBody>
      </p:sp>
      <p:sp>
        <p:nvSpPr>
          <p:cNvPr id="35" name="Espaço Reservado para o Número do Slide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34" name="Forma livre: Forma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24" name="Forma livre: Forma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5" name="Forma livre: Forma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 rtl="0"/>
            <a:r>
              <a:rPr lang="pt-BR" sz="18400" noProof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pt-BR" noProof="0"/>
              <a:t>Citação</a:t>
            </a:r>
          </a:p>
        </p:txBody>
      </p:sp>
      <p:sp>
        <p:nvSpPr>
          <p:cNvPr id="19" name="Espaço Reservado para o Número do Slide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+ Text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pt-BR" noProof="0"/>
              <a:t>Clique para editar o estilo de título Mestre</a:t>
            </a:r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17" name="Forma livre: Forma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23" name="Espaço Reservado para Texto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500" y="1625385"/>
            <a:ext cx="6718300" cy="4093243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8" name="Forma livre: Forma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pt-BR" noProof="0"/>
              <a:t>Clique para editar o estilo de título Mestre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17" name="Forma livre: Forma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tângulo: Canto Único Recortado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pt-BR" noProof="0"/>
            </a:p>
          </p:txBody>
        </p:sp>
        <p:sp>
          <p:nvSpPr>
            <p:cNvPr id="3" name="Retângulo: Canto Único Recortado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24" name="Forma livre: Forma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8" name="Forma livre: Forma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pt-BR" noProof="0"/>
              <a:t>Clique para editar o estilo de título Mestre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17" name="Forma livre: Forma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tângulo: Canto Único Recortado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pt-BR" noProof="0"/>
            </a:p>
          </p:txBody>
        </p:sp>
        <p:sp>
          <p:nvSpPr>
            <p:cNvPr id="3" name="Retângulo: Canto Único Recortado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24" name="Forma livre: Forma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20" name="Espaço Reservado para Conteúdo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3365" y="1825625"/>
            <a:ext cx="11215235" cy="4351338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8" name="Forma livre: Forma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pt-BR" noProof="0"/>
              <a:t>Clique para editar o estilo de título Mestre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17" name="Forma livre: Forma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tângulo: Canto Único Recortado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pt-BR" noProof="0"/>
            </a:p>
          </p:txBody>
        </p:sp>
        <p:sp>
          <p:nvSpPr>
            <p:cNvPr id="3" name="Retângulo: Canto Único Recortado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24" name="Forma livre: Forma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25" name="Espaço Reservado para Texto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44500" y="1681163"/>
            <a:ext cx="5157787" cy="823912"/>
          </a:xfrm>
        </p:spPr>
        <p:txBody>
          <a:bodyPr rtlCol="0"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26" name="Espaço Reservado para Texto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500812" y="1681163"/>
            <a:ext cx="5157788" cy="823912"/>
          </a:xfrm>
        </p:spPr>
        <p:txBody>
          <a:bodyPr rtlCol="0"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27" name="Espaço reservado para conteúdo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44500" y="2505075"/>
            <a:ext cx="5157787" cy="3684588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28" name="Espaço reservado para conteúdo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475412" y="2505075"/>
            <a:ext cx="5183188" cy="3684588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is conteúdo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8" name="Forma livre: Forma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pt-BR" noProof="0"/>
              <a:t>Clique para editar o estilo de título Mestre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17" name="Forma livre: Forma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tângulo: Canto Único Recortado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pt-BR" noProof="0"/>
            </a:p>
          </p:txBody>
        </p:sp>
        <p:sp>
          <p:nvSpPr>
            <p:cNvPr id="3" name="Retângulo: Canto Único Recortado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24" name="Forma livre: Forma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20" name="Espaço Reservado para Conteúdo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43365" y="1517715"/>
            <a:ext cx="5184437" cy="4659248"/>
          </a:xfrm>
        </p:spPr>
        <p:txBody>
          <a:bodyPr rtlCol="0"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21" name="Espaço reservado para conteúdo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74163" y="1517715"/>
            <a:ext cx="5184437" cy="4659248"/>
          </a:xfrm>
        </p:spPr>
        <p:txBody>
          <a:bodyPr rtlCol="0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263D6C4-4840-40CC-AC84-17E24B3B7BDE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7" name="Forma livre: Forma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8" name="Forma livre: Forma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9" name="Forma livre: Forma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0" name="Forma livre: Forma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rtl="0"/>
            <a:r>
              <a:rPr lang="pt-BR" noProof="0">
                <a:latin typeface="+mj-lt"/>
              </a:rPr>
              <a:t>Clique para editar o estilo de título Mestre</a:t>
            </a: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orma livre: Forma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14" name="Forma livre: Forma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tângulo: Canto Único Recortado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pt-BR" noProof="0"/>
            </a:p>
          </p:txBody>
        </p:sp>
        <p:sp>
          <p:nvSpPr>
            <p:cNvPr id="17" name="Retângulo: Canto Único Recortado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18" name="Forma livre: Forma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9" name="Espaço Reservado para o Número do Slide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C263D6C4-4840-40CC-AC84-17E24B3B7BDE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4" r:id="rId7"/>
    <p:sldLayoutId id="2147483665" r:id="rId8"/>
    <p:sldLayoutId id="2147483673" r:id="rId9"/>
    <p:sldLayoutId id="2147483662" r:id="rId10"/>
    <p:sldLayoutId id="2147483663" r:id="rId11"/>
    <p:sldLayoutId id="2147483664" r:id="rId12"/>
    <p:sldLayoutId id="2147483675" r:id="rId13"/>
    <p:sldLayoutId id="2147483676" r:id="rId14"/>
    <p:sldLayoutId id="2147483672" r:id="rId15"/>
    <p:sldLayoutId id="2147483667" r:id="rId16"/>
    <p:sldLayoutId id="2147483668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223" y="2756337"/>
            <a:ext cx="9826580" cy="1243584"/>
          </a:xfrm>
        </p:spPr>
        <p:txBody>
          <a:bodyPr rtlCol="0"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MANUAL DO USUÁRIO</a:t>
            </a:r>
            <a:br>
              <a:rPr lang="pt-BR" dirty="0">
                <a:solidFill>
                  <a:schemeClr val="bg1"/>
                </a:solidFill>
              </a:rPr>
            </a:br>
            <a:r>
              <a:rPr lang="pt-BR" sz="4500" dirty="0">
                <a:solidFill>
                  <a:schemeClr val="bg1"/>
                </a:solidFill>
              </a:rPr>
              <a:t>COMPRA EM LOTE</a:t>
            </a:r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1693" y="5392641"/>
            <a:ext cx="970655" cy="11715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ítulo 6">
            <a:extLst>
              <a:ext uri="{FF2B5EF4-FFF2-40B4-BE49-F238E27FC236}">
                <a16:creationId xmlns:a16="http://schemas.microsoft.com/office/drawing/2014/main" id="{E4E438D9-4194-70B5-A0D2-9D447C674DEC}"/>
              </a:ext>
            </a:extLst>
          </p:cNvPr>
          <p:cNvSpPr txBox="1">
            <a:spLocks/>
          </p:cNvSpPr>
          <p:nvPr/>
        </p:nvSpPr>
        <p:spPr>
          <a:xfrm>
            <a:off x="391628" y="6421677"/>
            <a:ext cx="5227613" cy="6463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/>
              <a:t>Revisão 01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o Número do Slide 1">
            <a:extLst>
              <a:ext uri="{FF2B5EF4-FFF2-40B4-BE49-F238E27FC236}">
                <a16:creationId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pt-BR" smtClean="0"/>
              <a:pPr rtl="0"/>
              <a:t>10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472225" y="320624"/>
            <a:ext cx="11337702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10º passo:  O candidato estando de posse da informação do voucher, deverá realizar o seu cadastro no link </a:t>
            </a:r>
            <a:r>
              <a:rPr lang="pt-BR" u="sng" dirty="0">
                <a:solidFill>
                  <a:schemeClr val="bg1"/>
                </a:solidFill>
              </a:rPr>
              <a:t>https://rpps.certificaonline.institutototum.com.br/</a:t>
            </a:r>
            <a:r>
              <a:rPr lang="pt-BR" dirty="0">
                <a:solidFill>
                  <a:schemeClr val="bg1"/>
                </a:solidFill>
              </a:rPr>
              <a:t>  e feito isso deverá seguir os passos abaixo: 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1"/>
                </a:solidFill>
              </a:rPr>
              <a:t>Os candidatos devem acessar o sistema com seus dados (e-mail e senha) pelo link:  </a:t>
            </a:r>
            <a:r>
              <a:rPr lang="pt-BR" sz="1500" u="sng" dirty="0">
                <a:solidFill>
                  <a:schemeClr val="bg1"/>
                </a:solidFill>
              </a:rPr>
              <a:t>https://rpps.certificaonline.institutototum.com.br/</a:t>
            </a:r>
            <a:r>
              <a:rPr lang="pt-BR" sz="1500" dirty="0">
                <a:solidFill>
                  <a:schemeClr val="bg1"/>
                </a:solidFill>
              </a:rPr>
              <a:t>                                                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1"/>
                </a:solidFill>
              </a:rPr>
              <a:t>Para efetivação da inscrição devem clicar no campo de “Realizar prova/Inscrição“ depois em “Quero me inscrever“, seguir o passo a passo do sistema (escolher o tipo de certificação, modalidade e nível) e na tela de resumo de compra inserir o voucher fornecido pelo TOTUM.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1"/>
                </a:solidFill>
              </a:rPr>
              <a:t>Quando finalizarem a etapa de inscrição, a prova de certificação será liberada e o prazo para realização é de 90 (noventa)dias.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1"/>
                </a:solidFill>
              </a:rPr>
              <a:t>Antes de realizar a prova de certificação, o candidato que escolheu a modalidade de Aprovação prévia em exame por provas e títulos deverá inserir os documentos complementares (títulos) no sistema – Limite de tamanho por documento em PDF é de 1.969 KB.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1"/>
                </a:solidFill>
              </a:rPr>
              <a:t>Após finalização do processo de certificação, o setor de auditoria terá um prazo de 5 dias úteis para avaliar as informações e liberar o resultado.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1"/>
                </a:solidFill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1"/>
                </a:solidFill>
              </a:rPr>
              <a:t>O voucher informado é de uso pessoal é intransferível, e cada candidato deverá utiliza-lo uma única vez. Após realizado a inscrição com esse voucher ele ficará indisponível para nova inscrição.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5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500" dirty="0">
              <a:solidFill>
                <a:schemeClr val="bg1"/>
              </a:solidFill>
            </a:endParaRPr>
          </a:p>
          <a:p>
            <a:r>
              <a:rPr lang="pt-BR" sz="1600" b="1" dirty="0">
                <a:solidFill>
                  <a:schemeClr val="bg1"/>
                </a:solidFill>
              </a:rPr>
              <a:t>Canais úteis para obtenção de mais informações: </a:t>
            </a:r>
          </a:p>
          <a:p>
            <a:r>
              <a:rPr lang="pt-BR" sz="1600" b="1" dirty="0">
                <a:solidFill>
                  <a:schemeClr val="bg1"/>
                </a:solidFill>
              </a:rPr>
              <a:t>Os atendimentos para esse tipo de certificação serão realizados somente através do número de WhatsApp (mensagem e áudio), informado abaixo. </a:t>
            </a:r>
          </a:p>
          <a:p>
            <a:r>
              <a:rPr lang="pt-BR" sz="1600" b="1" dirty="0">
                <a:solidFill>
                  <a:schemeClr val="bg1"/>
                </a:solidFill>
              </a:rPr>
              <a:t>Não realizamos atendimento telefônico. </a:t>
            </a:r>
          </a:p>
          <a:p>
            <a:r>
              <a:rPr lang="pt-BR" sz="1600" b="1" dirty="0">
                <a:solidFill>
                  <a:schemeClr val="bg1"/>
                </a:solidFill>
              </a:rPr>
              <a:t>Tel. para contato: 11 98961-4506 (WhatsApp) </a:t>
            </a:r>
          </a:p>
          <a:p>
            <a:r>
              <a:rPr lang="pt-BR" sz="1600" b="1" dirty="0">
                <a:solidFill>
                  <a:schemeClr val="bg1"/>
                </a:solidFill>
              </a:rPr>
              <a:t>Atenção: O atendimento é feito em dias úteis, no horário comercial.</a:t>
            </a:r>
            <a:endParaRPr lang="pt-BR" sz="15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64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9665" y="3077665"/>
            <a:ext cx="4945598" cy="1243584"/>
          </a:xfrm>
        </p:spPr>
        <p:txBody>
          <a:bodyPr rtlCol="0"/>
          <a:lstStyle/>
          <a:p>
            <a:pPr rtl="0"/>
            <a:r>
              <a:rPr lang="pt-BR" dirty="0"/>
              <a:t>Obrigada</a:t>
            </a:r>
          </a:p>
        </p:txBody>
      </p:sp>
    </p:spTree>
    <p:extLst>
      <p:ext uri="{BB962C8B-B14F-4D97-AF65-F5344CB8AC3E}">
        <p14:creationId xmlns:p14="http://schemas.microsoft.com/office/powerpoint/2010/main" val="42977186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o Número do Slide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pt-BR" smtClean="0"/>
              <a:pPr rtl="0"/>
              <a:t>2</a:t>
            </a:fld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Instruções para realização de compra por lote.</a:t>
            </a:r>
          </a:p>
        </p:txBody>
      </p:sp>
      <p:sp>
        <p:nvSpPr>
          <p:cNvPr id="5" name="Retângulo 4"/>
          <p:cNvSpPr/>
          <p:nvPr/>
        </p:nvSpPr>
        <p:spPr>
          <a:xfrm>
            <a:off x="310881" y="1191596"/>
            <a:ext cx="11481337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500" b="1" spc="-7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r>
              <a:rPr lang="pt-BR" sz="1500" b="1" spc="-7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 Instituto Totum é a primeira Certificadora acreditada pela Secretaria de Previdência Social (SPREV), conforme publicação oficial da Portaria SPREV nº 14.770, de 17 de dezembro de 2021 para certificar os profissionais </a:t>
            </a:r>
            <a:r>
              <a:rPr lang="pt-BR" sz="1500" b="1" spc="-70" dirty="0">
                <a:solidFill>
                  <a:schemeClr val="bg1"/>
                </a:solidFill>
              </a:rPr>
              <a:t>para as provas de Certificação dos dirigentes do órgão ou entidade gestora do RPPS, membros do conselho deliberativo e do conselho fiscal, responsável pela gestão dos recursos e membros do comitê de investimentos.</a:t>
            </a:r>
          </a:p>
          <a:p>
            <a:endParaRPr lang="pt-BR" sz="1500" b="1" spc="-7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r>
              <a:rPr lang="pt-BR" sz="1500" b="1" spc="-7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Através desse Manual o Instituto Totum explica as regras e etapas  para  que o RPPS possa efetuar a compra das inscrições por lote.</a:t>
            </a:r>
          </a:p>
          <a:p>
            <a:endParaRPr lang="pt-BR" sz="1500" b="1" spc="-7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b="1" spc="-7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 RPPS poderá através o link https://vouchers.institutototum.com.br, realizar a compra por lote (somente para 10 ou mais inscrições), caso o número de inscrições seja inferior a esse número, o candidato deverá seguir o fluxo de uma inscrição individual direto pelo link: https://rpps.certificaonline.institutototum.com.br.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b="1" spc="-7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Após finalizada a compra, será liberado os voucher, que são de uso pessoal e intrasferível e a distribuição do mesmo é de responsabilidade do RPPS.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500" b="1" spc="-7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500" b="1" spc="-7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b="1" spc="-7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Para iniciar a compra em lote, basta seguir o passo a passo detalhado nos próximos slides. </a:t>
            </a:r>
          </a:p>
          <a:p>
            <a:endParaRPr lang="pt-BR" sz="1500" b="1" spc="-7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00" y="671713"/>
            <a:ext cx="11214100" cy="646331"/>
          </a:xfrm>
        </p:spPr>
        <p:txBody>
          <a:bodyPr rtlCol="0"/>
          <a:lstStyle/>
          <a:p>
            <a:pPr rtl="0"/>
            <a:r>
              <a:rPr lang="pt-BR" sz="2000" dirty="0"/>
              <a:t>1º Passo: Será necessário que o RPPS crie uma conta para dar início ao processo de compra por lote.  </a:t>
            </a:r>
          </a:p>
        </p:txBody>
      </p:sp>
      <p:sp>
        <p:nvSpPr>
          <p:cNvPr id="2" name="Espaço Reservado para o Número do Slide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pt-BR" smtClean="0"/>
              <a:pPr rtl="0"/>
              <a:t>3</a:t>
            </a:fld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925FF84-BDC6-8FA9-8254-247ED62117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014" y="1452449"/>
            <a:ext cx="5493905" cy="24112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D9A5A6B-F70F-2C61-AA58-7FC88ABB38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6493" y="2153276"/>
            <a:ext cx="4907831" cy="45269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ítulo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 txBox="1">
            <a:spLocks/>
          </p:cNvSpPr>
          <p:nvPr/>
        </p:nvSpPr>
        <p:spPr>
          <a:xfrm>
            <a:off x="1928880" y="4698895"/>
            <a:ext cx="5227613" cy="92333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/>
              <a:t>2º Passo: Realize o preenchimento dos dados solicitados para concluir o seu cadastro.</a:t>
            </a:r>
          </a:p>
          <a:p>
            <a:endParaRPr lang="pt-BR" sz="2000" dirty="0"/>
          </a:p>
        </p:txBody>
      </p:sp>
      <p:sp>
        <p:nvSpPr>
          <p:cNvPr id="3" name="Seta para a direita 2"/>
          <p:cNvSpPr/>
          <p:nvPr/>
        </p:nvSpPr>
        <p:spPr>
          <a:xfrm>
            <a:off x="3464417" y="3258660"/>
            <a:ext cx="373487" cy="167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01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900" y="130801"/>
            <a:ext cx="11214100" cy="978729"/>
          </a:xfrm>
        </p:spPr>
        <p:txBody>
          <a:bodyPr rtlCol="0"/>
          <a:lstStyle/>
          <a:p>
            <a:b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t-BR" dirty="0"/>
          </a:p>
        </p:txBody>
      </p:sp>
      <p:sp>
        <p:nvSpPr>
          <p:cNvPr id="2" name="Espaço Reservado para o Número do Slide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pt-BR" smtClean="0"/>
              <a:pPr rtl="0"/>
              <a:t>4</a:t>
            </a:fld>
            <a:endParaRPr lang="pt-BR"/>
          </a:p>
        </p:txBody>
      </p:sp>
      <p:sp>
        <p:nvSpPr>
          <p:cNvPr id="9" name="Título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 txBox="1">
            <a:spLocks/>
          </p:cNvSpPr>
          <p:nvPr/>
        </p:nvSpPr>
        <p:spPr>
          <a:xfrm>
            <a:off x="241300" y="671713"/>
            <a:ext cx="11214100" cy="6463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/>
              <a:t>Após concluir o cadastro, o RPPS terá acesso a uma área restrita onde poderá realizar uma nova  compra das provas e também fazer todo o acompanhamento do status das compras realizadas.</a:t>
            </a:r>
          </a:p>
        </p:txBody>
      </p:sp>
      <p:sp>
        <p:nvSpPr>
          <p:cNvPr id="11" name="Título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 txBox="1">
            <a:spLocks/>
          </p:cNvSpPr>
          <p:nvPr/>
        </p:nvSpPr>
        <p:spPr>
          <a:xfrm>
            <a:off x="241300" y="1674290"/>
            <a:ext cx="11214100" cy="36933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/>
              <a:t>3º passo: Para efetuar a compra de um lote de provas, basta clicar  no botão “Comprar Novo”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C44446BD-5605-F740-DBC5-5D3A98CCE3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5095" y="2618465"/>
            <a:ext cx="8625380" cy="2866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CaixaDeTexto 3"/>
          <p:cNvSpPr txBox="1"/>
          <p:nvPr/>
        </p:nvSpPr>
        <p:spPr>
          <a:xfrm>
            <a:off x="8718997" y="3013656"/>
            <a:ext cx="112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8615966" y="3152923"/>
            <a:ext cx="399245" cy="18466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03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o Número do Slide 1">
            <a:extLst>
              <a:ext uri="{FF2B5EF4-FFF2-40B4-BE49-F238E27FC236}">
                <a16:creationId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pt-BR" smtClean="0"/>
              <a:pPr rtl="0"/>
              <a:t>5</a:t>
            </a:fld>
            <a:endParaRPr lang="pt-BR"/>
          </a:p>
        </p:txBody>
      </p:sp>
      <p:sp>
        <p:nvSpPr>
          <p:cNvPr id="9" name="Título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 txBox="1">
            <a:spLocks/>
          </p:cNvSpPr>
          <p:nvPr/>
        </p:nvSpPr>
        <p:spPr>
          <a:xfrm>
            <a:off x="241300" y="833401"/>
            <a:ext cx="11214100" cy="6463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/>
              <a:t>4º passo: Escolher a opção “ Prova de Certificação RPPS” no tipo de nome da prova e a quantidade de provas que deseja adquirir, feito isso basta clicar em Adicionar.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763" y="1619162"/>
            <a:ext cx="8358390" cy="22840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Seta para a direita 9"/>
          <p:cNvSpPr/>
          <p:nvPr/>
        </p:nvSpPr>
        <p:spPr>
          <a:xfrm>
            <a:off x="1712890" y="3440202"/>
            <a:ext cx="515155" cy="16742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0958" y="4123687"/>
            <a:ext cx="6614442" cy="23739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Retângulo 10"/>
          <p:cNvSpPr/>
          <p:nvPr/>
        </p:nvSpPr>
        <p:spPr>
          <a:xfrm>
            <a:off x="515156" y="4800886"/>
            <a:ext cx="44288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A quantidade será adicionada, na sua área restrita, conforme exemplo ao lado e então basta clicar em finalizar.</a:t>
            </a:r>
          </a:p>
        </p:txBody>
      </p:sp>
      <p:sp>
        <p:nvSpPr>
          <p:cNvPr id="15" name="Seta para a direita 14"/>
          <p:cNvSpPr/>
          <p:nvPr/>
        </p:nvSpPr>
        <p:spPr>
          <a:xfrm rot="10800000">
            <a:off x="6295622" y="6147649"/>
            <a:ext cx="515155" cy="16742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44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o Número do Slide 1">
            <a:extLst>
              <a:ext uri="{FF2B5EF4-FFF2-40B4-BE49-F238E27FC236}">
                <a16:creationId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pt-BR" smtClean="0"/>
              <a:pPr rtl="0"/>
              <a:t>6</a:t>
            </a:fld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30558" y="394729"/>
            <a:ext cx="111960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5º passo:  O valor total Bruto será apresentado, conforme exemplo abaixo, e será necessário selecionar a informação sobre a alíquota o IRRF que deve ser considerado para o RPPS, é muito importante atenção no preenchimento desta informação, para que o valor total para pagamento, não seja gerado e efetuado de forma errada. Feito a seleção deste campo, basta clicar em “Recalcular”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00159" y="5297308"/>
            <a:ext cx="114568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b="1" i="0" dirty="0">
                <a:solidFill>
                  <a:srgbClr val="FF0000"/>
                </a:solidFill>
                <a:effectLst/>
                <a:latin typeface="Nunito" pitchFamily="2" charset="0"/>
              </a:rPr>
              <a:t>Atenção: caso a retenção de impostos da sua empresa não se enquadre em nenhuma das opções dispon</a:t>
            </a:r>
            <a:r>
              <a:rPr lang="pt-BR" b="1" dirty="0">
                <a:solidFill>
                  <a:srgbClr val="FF0000"/>
                </a:solidFill>
                <a:latin typeface="Nunito" pitchFamily="2" charset="0"/>
              </a:rPr>
              <a:t>íveis</a:t>
            </a:r>
            <a:r>
              <a:rPr lang="pt-BR" b="1" i="0" dirty="0">
                <a:solidFill>
                  <a:srgbClr val="FF0000"/>
                </a:solidFill>
                <a:effectLst/>
                <a:latin typeface="Nunito" pitchFamily="2" charset="0"/>
              </a:rPr>
              <a:t>, favor entrar em contato conosco pelo </a:t>
            </a:r>
            <a:r>
              <a:rPr lang="pt-BR" b="1" i="0" dirty="0" err="1">
                <a:solidFill>
                  <a:srgbClr val="FF0000"/>
                </a:solidFill>
                <a:effectLst/>
                <a:latin typeface="Nunito" pitchFamily="2" charset="0"/>
              </a:rPr>
              <a:t>whatsapp</a:t>
            </a:r>
            <a:r>
              <a:rPr lang="pt-BR" b="1" i="0" dirty="0">
                <a:solidFill>
                  <a:srgbClr val="FF0000"/>
                </a:solidFill>
                <a:effectLst/>
                <a:latin typeface="Nunito" pitchFamily="2" charset="0"/>
              </a:rPr>
              <a:t> 11 98961-4506. </a:t>
            </a:r>
          </a:p>
          <a:p>
            <a:pPr algn="l"/>
            <a:r>
              <a:rPr lang="pt-BR" b="1" i="0" dirty="0">
                <a:solidFill>
                  <a:srgbClr val="FF0000"/>
                </a:solidFill>
                <a:effectLst/>
                <a:latin typeface="Nunito" pitchFamily="2" charset="0"/>
              </a:rPr>
              <a:t>Neste caso, não confirme a compra ainda antes de fazer contato com nossa área especializada.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21A7F49A-0F6F-8031-5EF8-5ACA40084A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866" y="1995173"/>
            <a:ext cx="10953416" cy="29020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949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o Número do Slide 1">
            <a:extLst>
              <a:ext uri="{FF2B5EF4-FFF2-40B4-BE49-F238E27FC236}">
                <a16:creationId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pt-BR" smtClean="0"/>
              <a:pPr rtl="0"/>
              <a:t>7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330558" y="394729"/>
            <a:ext cx="111960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6º passo:  Após clicar em “Recalcular” , o valor líquido será apresentado na tela e já será possível seguir com a escolha da forma de pagamento. Para efetuar o pagamento, é necessário somente clicar na opção escolhida. </a:t>
            </a:r>
          </a:p>
        </p:txBody>
      </p:sp>
      <p:sp>
        <p:nvSpPr>
          <p:cNvPr id="9" name="Retângulo 8"/>
          <p:cNvSpPr/>
          <p:nvPr/>
        </p:nvSpPr>
        <p:spPr>
          <a:xfrm>
            <a:off x="5214640" y="2052200"/>
            <a:ext cx="66566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7º passo:  Feita a escolha da opção uma tela similar a abaixo será exibida, neste exemplo a opção do pagamento foi por boleto bancário, então basta clicar em “Visualizar boleto” que o mesmo será exigido para download. 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ECC64D8-9564-7DAA-F7F4-1184F21158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583" y="1318059"/>
            <a:ext cx="4517965" cy="42213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11798DC7-2EA7-3229-EECD-678D6403AF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4387" y="3428749"/>
            <a:ext cx="7034213" cy="33143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4185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o Número do Slide 1">
            <a:extLst>
              <a:ext uri="{FF2B5EF4-FFF2-40B4-BE49-F238E27FC236}">
                <a16:creationId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pt-BR" smtClean="0"/>
              <a:pPr rtl="0"/>
              <a:t>8</a:t>
            </a:fld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5DA0E529-2A2F-8513-1273-7EEC63B6B0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341" y="2268655"/>
            <a:ext cx="9723549" cy="23162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tângulo 2"/>
          <p:cNvSpPr/>
          <p:nvPr/>
        </p:nvSpPr>
        <p:spPr>
          <a:xfrm>
            <a:off x="179587" y="598835"/>
            <a:ext cx="110726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8º passo:  Na tela inicial, o RPPS poderá realizar o acompanhamento e status da solicitação e se por algum motivo for necessário acessar novamente a forma de pagamento, basta clicar em “Pagar”, que será possível seguir com o pagamento. </a:t>
            </a:r>
          </a:p>
        </p:txBody>
      </p:sp>
    </p:spTree>
    <p:extLst>
      <p:ext uri="{BB962C8B-B14F-4D97-AF65-F5344CB8AC3E}">
        <p14:creationId xmlns:p14="http://schemas.microsoft.com/office/powerpoint/2010/main" val="339765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o Número do Slide 1">
            <a:extLst>
              <a:ext uri="{FF2B5EF4-FFF2-40B4-BE49-F238E27FC236}">
                <a16:creationId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pt-BR" smtClean="0"/>
              <a:pPr rtl="0"/>
              <a:t>9</a:t>
            </a:fld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7B662C29-6D16-BFA3-BE38-0D2231E51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551" y="1339401"/>
            <a:ext cx="7467003" cy="18159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tângulo 2"/>
          <p:cNvSpPr/>
          <p:nvPr/>
        </p:nvSpPr>
        <p:spPr>
          <a:xfrm>
            <a:off x="356314" y="332396"/>
            <a:ext cx="107323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9º passo:  Uma vez que o pagamento foi realizado e compensado pelo banco, o botão “Visualizar” ficará disponível para que possam acessar os códigos dos voucher e liberar para os candidatos do RPPS realizar a inscrição.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980010" y="1120601"/>
            <a:ext cx="40488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</a:rPr>
              <a:t>ATENÇÃO: A NOTA FISCAL SERÁ EMITIDA DE FORMA AUTOMÁTICA PELO SISTEMA, APÓS A COMPENSAÇÃO DO PAGAMENTO E FICARÁ DISPONÍVEL PARA DOWNLOAD NA ÁREA RESTRITA.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33BEC03-B070-2C70-4F8A-C8E055C2B9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3734" y="2859292"/>
            <a:ext cx="2988466" cy="38209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tângulo 4"/>
          <p:cNvSpPr/>
          <p:nvPr/>
        </p:nvSpPr>
        <p:spPr>
          <a:xfrm>
            <a:off x="2977907" y="3697266"/>
            <a:ext cx="53933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</a:rPr>
              <a:t>Após clicar em visualizar serão exibidos os códigos dos vouchers que deverão ser utilizado por cada candidato de forma individual, uma vez que a inscrição for realizada, com a utilização daquele código, o mesmo ficará inutilizável. E através dessa tela é possível fazer o acompanhamento de utilização dos vouchers.</a:t>
            </a:r>
          </a:p>
        </p:txBody>
      </p:sp>
    </p:spTree>
    <p:extLst>
      <p:ext uri="{BB962C8B-B14F-4D97-AF65-F5344CB8AC3E}">
        <p14:creationId xmlns:p14="http://schemas.microsoft.com/office/powerpoint/2010/main" val="340249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677372_TF66687569.potx  -  Recuperado" id="{1392B681-13AB-44F3-A748-E185430A569F}" vid="{5F4E28AB-31AB-45D2-B7CE-4ED41B42B53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B67ACAB-C3DC-429D-A23C-0723C084FE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95DE24-D6C3-4A00-9085-D9594C193A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992231-163D-4428-A2B8-DA1FE0274129}">
  <ds:schemaRefs>
    <ds:schemaRef ds:uri="http://schemas.microsoft.com/office/infopath/2007/PartnerControls"/>
    <ds:schemaRef ds:uri="fb0879af-3eba-417a-a55a-ffe6dcd6ca77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6dc4bcd6-49db-4c07-9060-8acfc67cef9f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azul moderna</Template>
  <TotalTime>0</TotalTime>
  <Words>1078</Words>
  <Application>Microsoft Office PowerPoint</Application>
  <PresentationFormat>Widescreen</PresentationFormat>
  <Paragraphs>66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Nunito</vt:lpstr>
      <vt:lpstr>Trade Gothic LT Pro</vt:lpstr>
      <vt:lpstr>Trebuchet MS</vt:lpstr>
      <vt:lpstr>Tema do Office</vt:lpstr>
      <vt:lpstr>MANUAL DO USUÁRIO COMPRA EM LOTE</vt:lpstr>
      <vt:lpstr>Instruções para realização de compra por lote.</vt:lpstr>
      <vt:lpstr>1º Passo: Será necessário que o RPPS crie uma conta para dar início ao processo de compra por lote.  </vt:lpstr>
      <vt:lpstr>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2023-02-15T19:33:55Z</dcterms:created>
  <dcterms:modified xsi:type="dcterms:W3CDTF">2023-06-21T18:55:32Z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